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314" r:id="rId4"/>
    <p:sldId id="261" r:id="rId5"/>
    <p:sldId id="262" r:id="rId6"/>
    <p:sldId id="275" r:id="rId7"/>
    <p:sldId id="276" r:id="rId8"/>
    <p:sldId id="277" r:id="rId9"/>
    <p:sldId id="278" r:id="rId10"/>
    <p:sldId id="279" r:id="rId11"/>
    <p:sldId id="280" r:id="rId12"/>
    <p:sldId id="312" r:id="rId13"/>
    <p:sldId id="308" r:id="rId14"/>
    <p:sldId id="309" r:id="rId15"/>
    <p:sldId id="310" r:id="rId16"/>
    <p:sldId id="311" r:id="rId17"/>
    <p:sldId id="313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New Book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9306-72E1-4A99-9DB6-40135AC8A89D}" type="datetimeFigureOut">
              <a:rPr lang="et-EE" smtClean="0"/>
              <a:t>24.05.2017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5478-8BC6-41F1-9C37-1BFDFAA5DE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30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BAE968-6661-456C-8466-41D76C9C3E00}" type="slidenum">
              <a:rPr lang="en-GB" altLang="et-EE" sz="1400" smtClean="0"/>
              <a:pPr>
                <a:spcBef>
                  <a:spcPct val="0"/>
                </a:spcBef>
              </a:pPr>
              <a:t>2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283502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7951C7-A4C7-4E57-B400-205150BEBFEC}" type="slidenum">
              <a:rPr lang="en-GB" altLang="et-EE" sz="1400" smtClean="0"/>
              <a:pPr>
                <a:spcBef>
                  <a:spcPct val="0"/>
                </a:spcBef>
              </a:pPr>
              <a:t>21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140447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760399-3B47-41D4-A58B-9635E29D14DF}" type="slidenum">
              <a:rPr lang="en-GB" altLang="et-EE" sz="1400" smtClean="0"/>
              <a:pPr>
                <a:spcBef>
                  <a:spcPct val="0"/>
                </a:spcBef>
              </a:pPr>
              <a:t>30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81085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9E60A5-EAD1-466F-9771-8C18701365F8}" type="slidenum">
              <a:rPr lang="en-GB" altLang="et-EE" sz="1400" smtClean="0"/>
              <a:pPr>
                <a:spcBef>
                  <a:spcPct val="0"/>
                </a:spcBef>
              </a:pPr>
              <a:t>31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208834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B95EF6-DCEB-4C0B-B7FC-A6E2B8214E09}" type="slidenum">
              <a:rPr lang="en-GB" altLang="et-EE" sz="1400" smtClean="0"/>
              <a:pPr>
                <a:spcBef>
                  <a:spcPct val="0"/>
                </a:spcBef>
              </a:pPr>
              <a:t>6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102028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9663F-3D23-4BAA-8611-9D098CB65953}" type="slidenum">
              <a:rPr lang="en-GB" altLang="et-EE" sz="1400" smtClean="0"/>
              <a:pPr>
                <a:spcBef>
                  <a:spcPct val="0"/>
                </a:spcBef>
              </a:pPr>
              <a:t>7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304099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18541C-A1FE-4A86-BBBD-CECCEFCA5626}" type="slidenum">
              <a:rPr lang="en-GB" altLang="et-EE" sz="1400" smtClean="0"/>
              <a:pPr>
                <a:spcBef>
                  <a:spcPct val="0"/>
                </a:spcBef>
              </a:pPr>
              <a:t>8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201784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EA8ACB-9470-48CA-BCAD-ED942F3027D4}" type="slidenum">
              <a:rPr lang="en-GB" altLang="et-EE" sz="1400" smtClean="0"/>
              <a:pPr>
                <a:spcBef>
                  <a:spcPct val="0"/>
                </a:spcBef>
              </a:pPr>
              <a:t>9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344776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77673D-08AC-48FC-98B1-27A728FA17B6}" type="slidenum">
              <a:rPr lang="en-GB" altLang="et-EE" sz="1400" smtClean="0"/>
              <a:pPr>
                <a:spcBef>
                  <a:spcPct val="0"/>
                </a:spcBef>
              </a:pPr>
              <a:t>10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413810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6790-CBBC-4172-BB78-CB209A8FD74F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24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42BFC0-CEAA-4448-A574-550209B573E1}" type="slidenum">
              <a:rPr lang="en-GB" altLang="et-EE" sz="1400" smtClean="0"/>
              <a:pPr>
                <a:spcBef>
                  <a:spcPct val="0"/>
                </a:spcBef>
              </a:pPr>
              <a:t>19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334071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7809B1-608E-4A34-A0AF-119233E544D5}" type="slidenum">
              <a:rPr lang="en-GB" altLang="et-EE" sz="1400" smtClean="0"/>
              <a:pPr>
                <a:spcBef>
                  <a:spcPct val="0"/>
                </a:spcBef>
              </a:pPr>
              <a:t>20</a:t>
            </a:fld>
            <a:endParaRPr lang="en-GB" altLang="et-EE" sz="1400"/>
          </a:p>
        </p:txBody>
      </p:sp>
    </p:spTree>
    <p:extLst>
      <p:ext uri="{BB962C8B-B14F-4D97-AF65-F5344CB8AC3E}">
        <p14:creationId xmlns:p14="http://schemas.microsoft.com/office/powerpoint/2010/main" val="177692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0A36-D4BC-4055-95D8-4BF0C687C703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22AB-F809-4721-B056-4CFEEB280EC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8087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C532-B6F2-41B6-B73E-ECAB61DF920E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C715-94E4-47B1-80C8-0944B277388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4773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6357-66BE-49AD-BC04-4D197AA3528A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6479-A06D-4040-BC9A-9140E07DC22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1677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DF22-E687-46A0-9195-28F2D3BEEF6D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F1E-878B-45C4-8202-D848556CF9A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847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888F-C7C9-4FF9-A7C0-6C50811014BD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3897-8C12-46C1-AF4F-8F4F28C2988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5641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3E0C-D779-4A5A-8116-E9C1DC43DB8B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63CC-AE5D-4FE4-8C06-57C369CC885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970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2FEC-D105-4FB2-82A6-DFBFE377D03A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1608-DB92-4B35-9618-2932CEE07BD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9389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5504-4ACC-43F5-870A-5A576209831B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7DB8-9AE0-4F8C-9A5D-C2199DB2960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198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36DB-3674-455D-94B5-B5E2EC479465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DC88-1245-4D31-894A-9701FBBEF8E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867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t-EE" altLang="et-E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t-EE" alt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831D5-094E-4A4F-895D-D29DB7E06708}" type="datetimeFigureOut">
              <a:rPr lang="et-EE"/>
              <a:pPr>
                <a:defRPr/>
              </a:pPr>
              <a:t>24.05.2017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557CAE-89B0-4E1E-9FD6-3B2FF35EDD7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30888"/>
            <a:ext cx="14763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New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aflympics.com/icsd.asp?anti-dopin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Antidopingust sportlase elus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 eaLnBrk="1"/>
            <a:r>
              <a:rPr lang="et-EE" altLang="et-EE" dirty="0"/>
              <a:t>Ettekanne Eesti Kurtide Spordiliidule</a:t>
            </a:r>
          </a:p>
          <a:p>
            <a:r>
              <a:rPr lang="et-EE" dirty="0"/>
              <a:t>Mai 2017</a:t>
            </a:r>
            <a:endParaRPr lang="et-EE" altLang="et-EE" dirty="0"/>
          </a:p>
          <a:p>
            <a:r>
              <a:rPr lang="fi-FI" dirty="0"/>
              <a:t>Elina Kivinukk</a:t>
            </a:r>
            <a:br>
              <a:rPr lang="fi-FI" dirty="0"/>
            </a:br>
            <a:r>
              <a:rPr lang="fi-FI" dirty="0"/>
              <a:t>elina.kivinukk@antidoping.ee </a:t>
            </a:r>
            <a:endParaRPr lang="et-EE" altLang="et-EE" sz="1633" dirty="0"/>
          </a:p>
        </p:txBody>
      </p:sp>
    </p:spTree>
    <p:extLst>
      <p:ext uri="{BB962C8B-B14F-4D97-AF65-F5344CB8AC3E}">
        <p14:creationId xmlns:p14="http://schemas.microsoft.com/office/powerpoint/2010/main" val="123816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et-EE" altLang="et-EE" dirty="0"/>
              <a:t>Nimetage mõni dopinguvastase reegli rikkumine</a:t>
            </a:r>
            <a:endParaRPr lang="et-EE" altLang="et-EE" sz="1905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871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/>
              <a:t>Kas karistada saab ainult </a:t>
            </a:r>
            <a:br>
              <a:rPr lang="et-EE" b="1" dirty="0"/>
            </a:br>
            <a:r>
              <a:rPr lang="et-EE" b="1" dirty="0"/>
              <a:t>positiivse proovi eest? – EI!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896544"/>
          </a:xfrm>
        </p:spPr>
        <p:txBody>
          <a:bodyPr/>
          <a:lstStyle/>
          <a:p>
            <a:r>
              <a:rPr lang="et-EE" sz="2600" dirty="0"/>
              <a:t>Kui tunnistajad on näinud, et sportlane kasutab või proovib kasutada keelatud võtteid</a:t>
            </a:r>
          </a:p>
          <a:p>
            <a:r>
              <a:rPr lang="et-EE" sz="2600" dirty="0"/>
              <a:t>Kui sportlane keeldub proovi andmisest</a:t>
            </a:r>
          </a:p>
          <a:p>
            <a:r>
              <a:rPr lang="et-EE" sz="2600" dirty="0"/>
              <a:t>Kui sportlane omab keelatud aineid</a:t>
            </a:r>
          </a:p>
          <a:p>
            <a:r>
              <a:rPr lang="et-EE" sz="2600" dirty="0"/>
              <a:t>Kui sportlane ei anna oma asukohast teada</a:t>
            </a:r>
          </a:p>
          <a:p>
            <a:r>
              <a:rPr lang="et-EE" sz="2600" dirty="0"/>
              <a:t>Kui treener annab sportlasele keelatud aineid</a:t>
            </a:r>
          </a:p>
          <a:p>
            <a:r>
              <a:rPr lang="et-EE" sz="2600" dirty="0"/>
              <a:t>Kui sportlane tunnistab treenerile, et on võtnud dopingut ja treener ei tee seepeale midagi.</a:t>
            </a:r>
          </a:p>
        </p:txBody>
      </p:sp>
    </p:spTree>
    <p:extLst>
      <p:ext uri="{BB962C8B-B14F-4D97-AF65-F5344CB8AC3E}">
        <p14:creationId xmlns:p14="http://schemas.microsoft.com/office/powerpoint/2010/main" val="5160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Lubatud või keelatud?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593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3350" indent="0">
              <a:buNone/>
            </a:pPr>
            <a:endParaRPr lang="et-EE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72014" y="2266429"/>
            <a:ext cx="3886200" cy="308198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43450" y="2256344"/>
            <a:ext cx="3886200" cy="24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347" y="2674215"/>
            <a:ext cx="3886200" cy="2386409"/>
          </a:xfrm>
          <a:prstGeom prst="rect">
            <a:avLst/>
          </a:prstGeom>
        </p:spPr>
      </p:pic>
      <p:pic>
        <p:nvPicPr>
          <p:cNvPr id="5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29150" y="2655817"/>
            <a:ext cx="3886200" cy="24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39931"/>
            <a:ext cx="3886200" cy="223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83" y="2495709"/>
            <a:ext cx="3886200" cy="27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/>
          <a:srcRect l="3748" t="3257" r="2655" b="-335"/>
          <a:stretch/>
        </p:blipFill>
        <p:spPr>
          <a:xfrm>
            <a:off x="1139313" y="2206727"/>
            <a:ext cx="3119283" cy="320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293522" y="2226469"/>
            <a:ext cx="2557457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4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Ravimite andmebaas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altLang="et-EE" u="sng" dirty="0"/>
              <a:t>www.antidoping.ee/ravimid/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053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Argipäev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chemeClr val="bg1"/>
              </a:buClr>
              <a:buNone/>
            </a:pPr>
            <a:endParaRPr lang="et-EE" altLang="et-EE" dirty="0"/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Teadmatus pole kunagi vabandus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dirty="0"/>
              <a:t>Sportlasel lasub alati vastutus selle eest, mida tema organismist leitakse.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dirty="0"/>
              <a:t>Sportlane peab omalt poolt kõik tegema, et tema organismi keelatud aineid ei satuks.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Dopinguvastased reeglid on osa spordist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Asukohainfo esitamine </a:t>
            </a:r>
            <a:r>
              <a:rPr lang="et-EE" altLang="et-EE" dirty="0" err="1"/>
              <a:t>ADAMSis</a:t>
            </a:r>
            <a:endParaRPr lang="et-EE" altLang="et-EE" dirty="0"/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Sportlane arsti juures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Ravimid – </a:t>
            </a:r>
            <a:r>
              <a:rPr lang="et-EE" altLang="et-EE" u="sng" dirty="0"/>
              <a:t>www.antidoping.ee/ravimid/</a:t>
            </a:r>
            <a:r>
              <a:rPr lang="et-EE" altLang="et-EE" dirty="0"/>
              <a:t> 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Toidulisandid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3329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Asukohateave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31781" cy="4963690"/>
          </a:xfrm>
        </p:spPr>
        <p:txBody>
          <a:bodyPr>
            <a:normAutofit/>
          </a:bodyPr>
          <a:lstStyle/>
          <a:p>
            <a:pPr eaLnBrk="1"/>
            <a:endParaRPr lang="et-EE" altLang="et-EE" sz="1905" dirty="0"/>
          </a:p>
          <a:p>
            <a:pPr eaLnBrk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 Asukohateabega seotud nõuete esmane eesmärk on lihtsustada võistlusvälist testimist.</a:t>
            </a:r>
          </a:p>
          <a:p>
            <a:pPr eaLnBrk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 Kui te ei esita õigel ajal oma </a:t>
            </a:r>
            <a:r>
              <a:rPr lang="et-EE" altLang="et-EE" sz="1905" dirty="0" err="1"/>
              <a:t>kvartaalset</a:t>
            </a:r>
            <a:r>
              <a:rPr lang="et-EE" altLang="et-EE" sz="1905" dirty="0"/>
              <a:t> teadet, tähendab see asukohateabe esitamata jätmist (</a:t>
            </a:r>
            <a:r>
              <a:rPr lang="et-EE" altLang="et-EE" sz="1905" i="1" dirty="0" err="1"/>
              <a:t>Filing</a:t>
            </a:r>
            <a:r>
              <a:rPr lang="et-EE" altLang="et-EE" sz="1905" i="1" dirty="0"/>
              <a:t> </a:t>
            </a:r>
            <a:r>
              <a:rPr lang="et-EE" altLang="et-EE" sz="1905" i="1" dirty="0" err="1"/>
              <a:t>Failure</a:t>
            </a:r>
            <a:r>
              <a:rPr lang="et-EE" altLang="et-EE" sz="1905" dirty="0"/>
              <a:t>).</a:t>
            </a:r>
          </a:p>
          <a:p>
            <a:pPr eaLnBrk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 Kui te ei viibi kohas, kus te olete lubanud viibida igapäevase ühe tunni pikkuse ajavahemiku jooksul, tähendab see testimiselt puudumist (</a:t>
            </a:r>
            <a:r>
              <a:rPr lang="et-EE" altLang="et-EE" sz="1905" i="1" dirty="0" err="1"/>
              <a:t>Missed</a:t>
            </a:r>
            <a:r>
              <a:rPr lang="et-EE" altLang="et-EE" sz="1905" i="1" dirty="0"/>
              <a:t> Test</a:t>
            </a:r>
            <a:r>
              <a:rPr lang="et-EE" altLang="et-EE" sz="1905" dirty="0"/>
              <a:t>).</a:t>
            </a:r>
          </a:p>
          <a:p>
            <a:pPr eaLnBrk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 Asukohateabe esitamata jätmine ja/või testimiselt puudumine kolmel korral 12 kuu jooksul tähendab dopinguvastase reegli rikkumist.</a:t>
            </a:r>
          </a:p>
          <a:p>
            <a:pPr eaLnBrk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 ADAMS – andmebaas sportlaste </a:t>
            </a:r>
            <a:r>
              <a:rPr lang="et-EE" altLang="et-EE" sz="1905" dirty="0" err="1"/>
              <a:t>antidopinguinfo</a:t>
            </a:r>
            <a:r>
              <a:rPr lang="et-EE" altLang="et-EE" sz="1905" dirty="0"/>
              <a:t> talletamiseks</a:t>
            </a:r>
          </a:p>
        </p:txBody>
      </p:sp>
    </p:spTree>
    <p:extLst>
      <p:ext uri="{BB962C8B-B14F-4D97-AF65-F5344CB8AC3E}">
        <p14:creationId xmlns:p14="http://schemas.microsoft.com/office/powerpoint/2010/main" val="11635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Täna kavas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 err="1"/>
              <a:t>Üldinfo</a:t>
            </a:r>
            <a:endParaRPr lang="et-EE" altLang="et-EE" dirty="0"/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Millised ravimid …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Hall argipäev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Enne võistlust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Võistluste ajal – dopingukontroll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Kui proov on positiivne …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t-EE" altLang="et-EE" dirty="0"/>
              <a:t>Kui proov on negatiivne …</a:t>
            </a:r>
          </a:p>
        </p:txBody>
      </p:sp>
    </p:spTree>
    <p:extLst>
      <p:ext uri="{BB962C8B-B14F-4D97-AF65-F5344CB8AC3E}">
        <p14:creationId xmlns:p14="http://schemas.microsoft.com/office/powerpoint/2010/main" val="258078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857610"/>
          </a:xfrm>
        </p:spPr>
        <p:txBody>
          <a:bodyPr>
            <a:normAutofit/>
          </a:bodyPr>
          <a:lstStyle/>
          <a:p>
            <a:pPr eaLnBrk="1"/>
            <a:r>
              <a:rPr lang="et-EE" altLang="et-EE" dirty="0"/>
              <a:t>Mis juhtub 1. jaanuaril?</a:t>
            </a:r>
            <a:endParaRPr lang="et-EE" altLang="et-EE" sz="1905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t-EE" altLang="et-EE" sz="2400" dirty="0"/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Hakkab kehtima uus keelatud ainete ja võtete nimekiri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Nimekiri jaguneb: 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aineteks</a:t>
            </a:r>
            <a:r>
              <a:rPr lang="et-EE" altLang="et-EE" sz="2400" b="1" dirty="0"/>
              <a:t>, </a:t>
            </a:r>
            <a:r>
              <a:rPr lang="et-EE" altLang="et-EE" sz="2400" dirty="0"/>
              <a:t>mis on keelatud igal ajal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aineteks, mis on keelatud võistluse ajal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800" dirty="0"/>
              <a:t>Kuidas satub aine nimekirja?</a:t>
            </a:r>
          </a:p>
          <a:p>
            <a:pPr marL="657956" lvl="1" indent="-385763">
              <a:buClr>
                <a:schemeClr val="bg1"/>
              </a:buClr>
              <a:buAutoNum type="arabicParenR"/>
              <a:defRPr/>
            </a:pPr>
            <a:r>
              <a:rPr lang="et-EE" altLang="et-EE" sz="2400" dirty="0"/>
              <a:t>Parandab sportlikku sooritusvõimet</a:t>
            </a:r>
          </a:p>
          <a:p>
            <a:pPr marL="657956" lvl="1" indent="-385763">
              <a:buClr>
                <a:schemeClr val="bg1"/>
              </a:buClr>
              <a:buAutoNum type="arabicParenR"/>
              <a:defRPr/>
            </a:pPr>
            <a:r>
              <a:rPr lang="et-EE" altLang="et-EE" sz="2400" dirty="0"/>
              <a:t>On tervisele kahjulik</a:t>
            </a:r>
          </a:p>
          <a:p>
            <a:pPr marL="657956" lvl="1" indent="-385763">
              <a:buClr>
                <a:schemeClr val="bg1"/>
              </a:buClr>
              <a:buAutoNum type="arabicParenR"/>
              <a:defRPr/>
            </a:pPr>
            <a:r>
              <a:rPr lang="et-EE" altLang="et-EE" sz="2400" dirty="0"/>
              <a:t>Kahjustab spordi vaimu</a:t>
            </a:r>
          </a:p>
        </p:txBody>
      </p:sp>
    </p:spTree>
    <p:extLst>
      <p:ext uri="{BB962C8B-B14F-4D97-AF65-F5344CB8AC3E}">
        <p14:creationId xmlns:p14="http://schemas.microsoft.com/office/powerpoint/2010/main" val="174626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Enne võistlust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400" dirty="0"/>
              <a:t>Kas on vajalik TUE (</a:t>
            </a:r>
            <a:r>
              <a:rPr lang="et-EE" altLang="et-EE" sz="2400" i="1" dirty="0" err="1"/>
              <a:t>Therapeutic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Use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Exemption</a:t>
            </a:r>
            <a:r>
              <a:rPr lang="et-EE" altLang="et-EE" sz="2400" i="1" dirty="0"/>
              <a:t>)</a:t>
            </a:r>
            <a:r>
              <a:rPr lang="et-EE" altLang="et-EE" sz="2400" dirty="0"/>
              <a:t> ehk </a:t>
            </a:r>
            <a:r>
              <a:rPr lang="et-EE" altLang="et-EE" sz="2400" dirty="0" err="1"/>
              <a:t>raviotstarbelise</a:t>
            </a:r>
            <a:r>
              <a:rPr lang="et-EE" altLang="et-EE" sz="2400" dirty="0"/>
              <a:t> kasutuse erandit?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TUE taotlus tuleb esitada kas rahvuslikule </a:t>
            </a:r>
            <a:r>
              <a:rPr lang="et-EE" altLang="et-EE" sz="2000" dirty="0" err="1"/>
              <a:t>antidopinguorganisatsioonile</a:t>
            </a:r>
            <a:r>
              <a:rPr lang="et-EE" altLang="et-EE" sz="2000" dirty="0"/>
              <a:t> või rahvusvahelisele spordialaliidule. 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TUE tuleb taotleda enne ravimi tarvitama hakkamist!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Vt lisaks </a:t>
            </a:r>
            <a:r>
              <a:rPr lang="et-EE" altLang="et-EE" sz="2000" u="sng" dirty="0"/>
              <a:t>http://www.antidoping.ee/sportlasele/tue/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400" dirty="0"/>
              <a:t>Üles märkida ravimid ja toidulisandid 7 päeva enne võistlusi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400" dirty="0"/>
              <a:t>Tutvuda võistlusjuhendiga (millal hakkab võistlussisene periood?)</a:t>
            </a:r>
          </a:p>
        </p:txBody>
      </p:sp>
    </p:spTree>
    <p:extLst>
      <p:ext uri="{BB962C8B-B14F-4D97-AF65-F5344CB8AC3E}">
        <p14:creationId xmlns:p14="http://schemas.microsoft.com/office/powerpoint/2010/main" val="55494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Võistluste ajal – testimine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t-EE" altLang="et-EE" sz="2400" dirty="0"/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Igal dopinguvastasel organisatsioonil, kelle volialasse sportlane kuulub, on õigus võtta sportlaselt igal ajal või kohas uriini- ja/või vereproove ning lasta neid dopinguvastasel eesmärgil analüüsida.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Proovide võtmise kord (11 sammu) on kõikjal ja kõigile sportlastele ühtne.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2400" dirty="0"/>
              <a:t>Proove võivad analüüsida vaid WADA poolt akrediteeritud laborid.</a:t>
            </a:r>
          </a:p>
          <a:p>
            <a:pPr eaLnBrk="1">
              <a:buFont typeface="Times New Roman" pitchFamily="16" charset="0"/>
              <a:buNone/>
              <a:defRPr/>
            </a:pPr>
            <a:endParaRPr lang="et-EE" altLang="et-EE" sz="4000" dirty="0"/>
          </a:p>
        </p:txBody>
      </p:sp>
    </p:spTree>
    <p:extLst>
      <p:ext uri="{BB962C8B-B14F-4D97-AF65-F5344CB8AC3E}">
        <p14:creationId xmlns:p14="http://schemas.microsoft.com/office/powerpoint/2010/main" val="260981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Tähelepanu! Dopingukontroll!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 descr="testaus_sl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6469"/>
            <a:ext cx="5657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Dopingukontrollivorm 1/3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18" y="2226469"/>
            <a:ext cx="6486365" cy="3263504"/>
          </a:xfrm>
        </p:spPr>
      </p:pic>
    </p:spTree>
    <p:extLst>
      <p:ext uri="{BB962C8B-B14F-4D97-AF65-F5344CB8AC3E}">
        <p14:creationId xmlns:p14="http://schemas.microsoft.com/office/powerpoint/2010/main" val="105822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Dopingukontrollivorm 2/3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883569"/>
            <a:ext cx="6124575" cy="3934686"/>
          </a:xfrm>
        </p:spPr>
      </p:pic>
    </p:spTree>
    <p:extLst>
      <p:ext uri="{BB962C8B-B14F-4D97-AF65-F5344CB8AC3E}">
        <p14:creationId xmlns:p14="http://schemas.microsoft.com/office/powerpoint/2010/main" val="362045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Dopingukontrollivorm 2/3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71613"/>
            <a:ext cx="7886700" cy="1973216"/>
          </a:xfrm>
        </p:spPr>
      </p:pic>
    </p:spTree>
    <p:extLst>
      <p:ext uri="{BB962C8B-B14F-4D97-AF65-F5344CB8AC3E}">
        <p14:creationId xmlns:p14="http://schemas.microsoft.com/office/powerpoint/2010/main" val="4179595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Sportlase õigused dopingukontrollis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9685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000" dirty="0"/>
              <a:t> Esindaja kaasavõtmine dopingukontrolli (soovitatav).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000" dirty="0"/>
              <a:t> Küsida lisateavet dopingukontrolli protseduuri kohta.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000" dirty="0"/>
              <a:t> Kui sportlane on dopingukontrolli ametniku jälgimise all, võib ta paluda lisaaega dopingukontrolli punkti saabumiseks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riiete, tuvastusdokumentide ja/või esindaja ning tõlgi (vajaduse korral) kaasavõtmiseks dopingukontrolli punkti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oma soojenduse/treeningusessiooni lõpetamiseks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vajaliku meditsiinilise ravi saamiseks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mis tahes muudel põhjustel, mille kiidab heaks dopingukontrolli ametnik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000" dirty="0"/>
              <a:t> ja lisaks võistlussiseste testide puhul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osaleda allesjäänud võistlustel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anda meediale intervjuusid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1600" dirty="0"/>
              <a:t>osaleda auhinnatseremooniatel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000" dirty="0"/>
              <a:t> Sportlane võib nõuda testimisprotseduuri muutmist WADA rahvusvahelise testimis- ja uurimisstandardi järgi, kui sportlane on puudega või alaealine.</a:t>
            </a:r>
          </a:p>
        </p:txBody>
      </p:sp>
    </p:spTree>
    <p:extLst>
      <p:ext uri="{BB962C8B-B14F-4D97-AF65-F5344CB8AC3E}">
        <p14:creationId xmlns:p14="http://schemas.microsoft.com/office/powerpoint/2010/main" val="39874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Sportlase kohustused dopingukontrollis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jääda igal ajal dopingukontrolli ametniku asjakohase jälgimise alla kuni dopingukontrolli protseduuride lõpetamiseni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esitada sobivad tuvastusdokumendid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saabuda dopingukontrolli punkti niipea kui võimalik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järgima antud juhiseid. Keeldumine testimisest ja/või juhistele mitteallumine kujutab endast dopinguvastaste reeglite rikkumist ja võib viia karistuseni.</a:t>
            </a:r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03835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Vereproov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Vereproov ei asenda uriiniproovi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2h „rahunemisaega“ pärast treeningut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20-30 minutit puhkust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Mõlemad jalad kindlalt maas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Mitte pärast sauna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Jälgi koode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 Küsi selgitusi</a:t>
            </a:r>
          </a:p>
        </p:txBody>
      </p:sp>
    </p:spTree>
    <p:extLst>
      <p:ext uri="{BB962C8B-B14F-4D97-AF65-F5344CB8AC3E}">
        <p14:creationId xmlns:p14="http://schemas.microsoft.com/office/powerpoint/2010/main" val="249051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Antidoping kurtide sportlaste seas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2016. aastal tehti 88 dopinguproovi 13-l spordialal</a:t>
            </a:r>
          </a:p>
          <a:p>
            <a:r>
              <a:rPr lang="et-EE" dirty="0"/>
              <a:t>Oli üks dopinguvastase reegli rikkumine – kergejõustikus, sai 2-aastase võistluskeelu</a:t>
            </a:r>
          </a:p>
          <a:p>
            <a:r>
              <a:rPr lang="et-EE" dirty="0"/>
              <a:t>Lisainfo </a:t>
            </a:r>
            <a:r>
              <a:rPr lang="et-EE" u="sng" dirty="0">
                <a:hlinkClick r:id="rId2"/>
              </a:rPr>
              <a:t>https://www.deaflympics.com/icsd.asp?anti-doping</a:t>
            </a:r>
            <a:r>
              <a:rPr lang="et-EE" u="sng" dirty="0"/>
              <a:t> </a:t>
            </a:r>
            <a:r>
              <a:rPr lang="et-E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738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Kui kaua proove säilitatakse?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endParaRPr lang="et-EE" altLang="et-EE" dirty="0"/>
          </a:p>
          <a:p>
            <a:pPr eaLnBrk="1">
              <a:buFont typeface="Times New Roman" pitchFamily="16" charset="0"/>
              <a:buNone/>
              <a:defRPr/>
            </a:pPr>
            <a:endParaRPr lang="et-EE" altLang="et-EE" dirty="0"/>
          </a:p>
          <a:p>
            <a:pPr marL="311079" indent="-311079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dirty="0"/>
              <a:t> Proove võidakse külmutada, säilitada ja uuesti analüüsida 10 aastat.</a:t>
            </a:r>
          </a:p>
          <a:p>
            <a:pPr eaLnBrk="1">
              <a:buFont typeface="Times New Roman" pitchFamily="16" charset="0"/>
              <a:buNone/>
              <a:defRPr/>
            </a:pP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369711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06429" y="404664"/>
            <a:ext cx="7886700" cy="99417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t-EE" altLang="et-EE" dirty="0"/>
              <a:t>Kui A-proov on positiivne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4207" y="1398836"/>
            <a:ext cx="8131144" cy="48415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altLang="et-EE" sz="2400" dirty="0"/>
              <a:t> Vaadatakse, kas on kehtiv TUE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altLang="et-EE" sz="2400" dirty="0"/>
              <a:t> Sportlasel on õigus nõuda B-proovi avamist (kui ei vasta, siis on B-proovist loobumine)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altLang="et-EE" sz="2400" dirty="0"/>
              <a:t> Sportlasel on õigus õiglasele </a:t>
            </a:r>
            <a:r>
              <a:rPr lang="et-EE" altLang="et-EE" sz="2400" dirty="0" err="1"/>
              <a:t>ärakuulamisele</a:t>
            </a:r>
            <a:endParaRPr lang="et-EE" alt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altLang="et-EE" sz="2400" dirty="0"/>
              <a:t> Otsuse võib edasi kaevata</a:t>
            </a:r>
          </a:p>
          <a:p>
            <a:pPr eaLnBrk="1">
              <a:buFont typeface="Wingdings" panose="05000000000000000000" pitchFamily="2" charset="2"/>
              <a:buChar char="Ø"/>
            </a:pPr>
            <a:r>
              <a:rPr lang="et-EE" altLang="et-EE" sz="2400" dirty="0"/>
              <a:t> Dopinguvastase reegli rikkumine võib kaasa tuua:</a:t>
            </a:r>
          </a:p>
          <a:p>
            <a:pPr marL="583273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tulemuste tühistamise </a:t>
            </a:r>
          </a:p>
          <a:p>
            <a:pPr marL="583273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võistluskeelu (tahtlik rikkumine = 4 aastat)</a:t>
            </a:r>
          </a:p>
          <a:p>
            <a:pPr marL="583273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rikkumise kohustuslikus korras avalikustamise</a:t>
            </a:r>
          </a:p>
          <a:p>
            <a:pPr marL="583273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000" dirty="0"/>
              <a:t>võimalikud rahalised karistused</a:t>
            </a:r>
          </a:p>
          <a:p>
            <a:pPr marL="240373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2400" dirty="0"/>
              <a:t>Karistus sõltub rikkumise laadist, kasutatud keelatud ainest või võttest ning sportlase käitumisest ja süüastmest</a:t>
            </a:r>
          </a:p>
        </p:txBody>
      </p:sp>
    </p:spTree>
    <p:extLst>
      <p:ext uri="{BB962C8B-B14F-4D97-AF65-F5344CB8AC3E}">
        <p14:creationId xmlns:p14="http://schemas.microsoft.com/office/powerpoint/2010/main" val="199279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 proov on negatiivne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altLang="et-EE" dirty="0"/>
              <a:t> Sportlasele eraldi teadet selle kohta ei saadeta, </a:t>
            </a:r>
            <a:r>
              <a:rPr lang="et-EE" altLang="et-EE" dirty="0" err="1"/>
              <a:t>ADAMSist</a:t>
            </a:r>
            <a:r>
              <a:rPr lang="et-EE" altLang="et-EE" dirty="0"/>
              <a:t> näeb tulemusi (</a:t>
            </a:r>
            <a:r>
              <a:rPr lang="et-EE" altLang="et-EE" i="1" dirty="0" err="1"/>
              <a:t>my</a:t>
            </a:r>
            <a:r>
              <a:rPr lang="et-EE" altLang="et-EE" i="1" dirty="0"/>
              <a:t> </a:t>
            </a:r>
            <a:r>
              <a:rPr lang="et-EE" altLang="et-EE" i="1" dirty="0" err="1"/>
              <a:t>recent</a:t>
            </a:r>
            <a:r>
              <a:rPr lang="et-EE" altLang="et-EE" i="1" dirty="0"/>
              <a:t> </a:t>
            </a:r>
            <a:r>
              <a:rPr lang="et-EE" altLang="et-EE" i="1" dirty="0" err="1"/>
              <a:t>tests</a:t>
            </a:r>
            <a:r>
              <a:rPr lang="et-EE" altLang="et-EE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altLang="et-EE" dirty="0"/>
              <a:t> Sportlane (sotsiaal)meedias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Antidopingu teemadel võib sõna võtta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Puhta spordi kaitseks võib oma arvamust avaldada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Oma avaldustega saab eeskujuks olla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Koostöö dopinguvastase organisatsiooniga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Oluline tuua dopingualaseid rikkumisi päevavalgele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Võistluskeelu pikkust võidakse vähendada (kuni 1/2 võrra), kui sportlane teeb ülestunnistuse omal algatusel</a:t>
            </a:r>
          </a:p>
          <a:p>
            <a:pPr marL="653979" lvl="1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dirty="0"/>
              <a:t>Vihjeliin </a:t>
            </a:r>
            <a:r>
              <a:rPr lang="et-EE" altLang="et-EE" u="sng" dirty="0"/>
              <a:t>www.antidoping.ee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6676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altLang="et-EE" dirty="0"/>
              <a:t>Küsimused ja</a:t>
            </a:r>
            <a:r>
              <a:rPr lang="et-EE" altLang="et-EE" baseline="0" dirty="0"/>
              <a:t> vastused</a:t>
            </a:r>
            <a:endParaRPr lang="et-EE" altLang="et-EE" dirty="0"/>
          </a:p>
        </p:txBody>
      </p:sp>
      <p:sp>
        <p:nvSpPr>
          <p:cNvPr id="5017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br>
              <a:rPr lang="et-EE" altLang="et-EE" u="sng" dirty="0"/>
            </a:br>
            <a:r>
              <a:rPr lang="et-EE" altLang="et-EE" u="sng" dirty="0"/>
              <a:t>www.antidoping.ee </a:t>
            </a:r>
          </a:p>
          <a:p>
            <a:r>
              <a:rPr lang="et-EE" altLang="et-EE" u="sng" dirty="0"/>
              <a:t>www.facebook.com/eestiantidoping</a:t>
            </a:r>
          </a:p>
        </p:txBody>
      </p:sp>
    </p:spTree>
    <p:extLst>
      <p:ext uri="{BB962C8B-B14F-4D97-AF65-F5344CB8AC3E}">
        <p14:creationId xmlns:p14="http://schemas.microsoft.com/office/powerpoint/2010/main" val="295653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Mida doping tähendab?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671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Miks dopingu vastu võidelda?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79" indent="-311079">
              <a:buFontTx/>
              <a:buChar char="-"/>
              <a:defRPr/>
            </a:pPr>
            <a:endParaRPr lang="et-EE" sz="2400" dirty="0"/>
          </a:p>
          <a:p>
            <a:pPr marL="0" indent="0">
              <a:buNone/>
              <a:defRPr/>
            </a:pPr>
            <a:r>
              <a:rPr lang="et-EE" sz="2400" dirty="0"/>
              <a:t>1) Tekitab ebavõrdset eelist spordis</a:t>
            </a:r>
          </a:p>
          <a:p>
            <a:pPr marL="0" indent="0">
              <a:buNone/>
              <a:defRPr/>
            </a:pPr>
            <a:r>
              <a:rPr lang="et-EE" sz="2400" dirty="0"/>
              <a:t>2) On kahjulik sportlase tervisele</a:t>
            </a:r>
          </a:p>
          <a:p>
            <a:pPr marL="0" indent="0">
              <a:buNone/>
              <a:defRPr/>
            </a:pPr>
            <a:r>
              <a:rPr lang="et-EE" sz="2400" dirty="0"/>
              <a:t>3) Kahjustab spordi vaimu</a:t>
            </a:r>
          </a:p>
          <a:p>
            <a:pPr marL="0" indent="0">
              <a:buNone/>
              <a:defRPr/>
            </a:pPr>
            <a:endParaRPr lang="et-EE" sz="2400" dirty="0"/>
          </a:p>
          <a:p>
            <a:pPr marL="0" indent="0">
              <a:buNone/>
              <a:defRPr/>
            </a:pPr>
            <a:r>
              <a:rPr lang="et-EE" sz="2400" dirty="0"/>
              <a:t>Maailma dopinguvastase koodeksi eesmärk on kaitsta nende sportlaste õigusi, kes spordivad puhtalt ja ausalt.</a:t>
            </a:r>
          </a:p>
        </p:txBody>
      </p:sp>
    </p:spTree>
    <p:extLst>
      <p:ext uri="{BB962C8B-B14F-4D97-AF65-F5344CB8AC3E}">
        <p14:creationId xmlns:p14="http://schemas.microsoft.com/office/powerpoint/2010/main" val="381665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Mis on koodeks?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1" y="2060497"/>
            <a:ext cx="7177211" cy="2982194"/>
          </a:xfrm>
        </p:spPr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Koodeks seab raami dopinguvastasele süsteemile.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Koodeksi on heaks kiitnud kogu olümpialiikumine,  paljud maailma spordiorganisatsioonid ja riiklikud dopinguvastased organisatsioonid. 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Koodeks jõustus esimest korda 2004. aasta juulis.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Koodeksi terviktekst on kättesaadav WADA veebilehelt.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Rahvusvahelised standardid</a:t>
            </a:r>
          </a:p>
          <a:p>
            <a:pPr eaLnBrk="1">
              <a:buFont typeface="Times New Roman" pitchFamily="16" charset="0"/>
              <a:buNone/>
              <a:defRPr/>
            </a:pP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99982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Kellele koodeks kehtib?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Kõigile riikliku ja rahvusvahelise taseme sportlastele  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et-EE" altLang="et-EE" sz="1905" dirty="0"/>
              <a:t>	</a:t>
            </a:r>
            <a:r>
              <a:rPr lang="et-EE" altLang="et-EE" sz="1633" dirty="0"/>
              <a:t>Rahvusvahelise taseme sportlane – staatuse määrab rahvusvaheline alaliit (IF)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et-EE" altLang="et-EE" sz="1633" dirty="0"/>
              <a:t>	Riikliku taseme sportlane – staatuse määrab kohalik dopinguvastane organisatsioon (Eestis EAD)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Harrastusspordiga tegelevad inimesed kuuluvad samuti kohaliku dopinguvastase organisatsiooni volialasse</a:t>
            </a:r>
          </a:p>
        </p:txBody>
      </p:sp>
    </p:spTree>
    <p:extLst>
      <p:ext uri="{BB962C8B-B14F-4D97-AF65-F5344CB8AC3E}">
        <p14:creationId xmlns:p14="http://schemas.microsoft.com/office/powerpoint/2010/main" val="212181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Sportlase kohustused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2496741"/>
            <a:ext cx="7886700" cy="2993231"/>
          </a:xfrm>
        </p:spPr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Täitma kõiki dopinguvastaseid eeskirju ja reegleid.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Vastutama selle eest, mida ta manustab. 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Olema proovide võtmiseks kättesaadav.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Teavitama oma raviarsti sellest, et ta on tippsportlane. 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905" dirty="0"/>
              <a:t>Tegema koostööd dopinguvastaste organisatsioonidega.</a:t>
            </a:r>
          </a:p>
          <a:p>
            <a:pPr eaLnBrk="1">
              <a:buFont typeface="Times New Roman" pitchFamily="16" charset="0"/>
              <a:buNone/>
              <a:defRPr/>
            </a:pP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9586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t-EE" altLang="et-EE" dirty="0"/>
              <a:t>Sportlase abipersonali kohustused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21273" y="2378869"/>
            <a:ext cx="7034903" cy="2770544"/>
          </a:xfrm>
        </p:spPr>
        <p:txBody>
          <a:bodyPr/>
          <a:lstStyle/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Täitma kõiki dopinguvastaseid eeskirju ja reegleid.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Kasutama oma mõjujõudu, et levitada puhast sporti pooldavat mõtteviisi.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Tegema koostööd dopinguvastaste organisatsioonidega. </a:t>
            </a:r>
          </a:p>
          <a:p>
            <a:pPr marL="311079" indent="-311079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t-EE" altLang="et-EE" sz="1905" dirty="0"/>
              <a:t>Ei tohi ise kasutada ega omada keelatud aineid või võtteid.</a:t>
            </a:r>
          </a:p>
        </p:txBody>
      </p:sp>
    </p:spTree>
    <p:extLst>
      <p:ext uri="{BB962C8B-B14F-4D97-AF65-F5344CB8AC3E}">
        <p14:creationId xmlns:p14="http://schemas.microsoft.com/office/powerpoint/2010/main" val="266924285"/>
      </p:ext>
    </p:extLst>
  </p:cSld>
  <p:clrMapOvr>
    <a:masterClrMapping/>
  </p:clrMapOvr>
</p:sld>
</file>

<file path=ppt/theme/theme1.xml><?xml version="1.0" encoding="utf-8"?>
<a:theme xmlns:a="http://schemas.openxmlformats.org/drawingml/2006/main" name="EAD_10_POWERPOINT_EST_VALGE_TEKST_SININE_TAUST">
  <a:themeElements>
    <a:clrScheme name="EAD 10">
      <a:dk1>
        <a:srgbClr val="FFFFFF"/>
      </a:dk1>
      <a:lt1>
        <a:srgbClr val="FFFFFF"/>
      </a:lt1>
      <a:dk2>
        <a:srgbClr val="0B223F"/>
      </a:dk2>
      <a:lt2>
        <a:srgbClr val="0B223F"/>
      </a:lt2>
      <a:accent1>
        <a:srgbClr val="1190A6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90A6"/>
      </a:hlink>
      <a:folHlink>
        <a:srgbClr val="0B223F"/>
      </a:folHlink>
    </a:clrScheme>
    <a:fontScheme name="Custom 1">
      <a:majorFont>
        <a:latin typeface="Futura New Demi"/>
        <a:ea typeface=""/>
        <a:cs typeface=""/>
      </a:majorFont>
      <a:minorFont>
        <a:latin typeface="Futura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EAD_10_POWERPOINT_EST_VALGE_TEKST_SININE_TAUST</Template>
  <TotalTime>273</TotalTime>
  <Words>997</Words>
  <Application>Microsoft Office PowerPoint</Application>
  <PresentationFormat>On-screen Show (4:3)</PresentationFormat>
  <Paragraphs>166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Futura New Book</vt:lpstr>
      <vt:lpstr>Futura New Demi</vt:lpstr>
      <vt:lpstr>Times New Roman</vt:lpstr>
      <vt:lpstr>Wingdings</vt:lpstr>
      <vt:lpstr>EAD_10_POWERPOINT_EST_VALGE_TEKST_SININE_TAUST</vt:lpstr>
      <vt:lpstr>Antidopingust sportlase elus</vt:lpstr>
      <vt:lpstr>Täna kavas</vt:lpstr>
      <vt:lpstr>Antidoping kurtide sportlaste seas</vt:lpstr>
      <vt:lpstr>Mida doping tähendab?</vt:lpstr>
      <vt:lpstr>Miks dopingu vastu võidelda?</vt:lpstr>
      <vt:lpstr>Mis on koodeks?</vt:lpstr>
      <vt:lpstr>Kellele koodeks kehtib?</vt:lpstr>
      <vt:lpstr>Sportlase kohustused</vt:lpstr>
      <vt:lpstr>Sportlase abipersonali kohustused</vt:lpstr>
      <vt:lpstr>Nimetage mõni dopinguvastase reegli rikkumine</vt:lpstr>
      <vt:lpstr>Kas karistada saab ainult  positiivse proovi eest? – EI!</vt:lpstr>
      <vt:lpstr>Lubatud või keelatud?</vt:lpstr>
      <vt:lpstr>PowerPoint Presentation</vt:lpstr>
      <vt:lpstr>PowerPoint Presentation</vt:lpstr>
      <vt:lpstr>PowerPoint Presentation</vt:lpstr>
      <vt:lpstr>PowerPoint Presentation</vt:lpstr>
      <vt:lpstr>Ravimite andmebaas</vt:lpstr>
      <vt:lpstr>Argipäev</vt:lpstr>
      <vt:lpstr>Asukohateave</vt:lpstr>
      <vt:lpstr>Mis juhtub 1. jaanuaril?</vt:lpstr>
      <vt:lpstr>Enne võistlust</vt:lpstr>
      <vt:lpstr>Võistluste ajal – testimine</vt:lpstr>
      <vt:lpstr>Tähelepanu! Dopingukontroll!</vt:lpstr>
      <vt:lpstr>Dopingukontrollivorm 1/3</vt:lpstr>
      <vt:lpstr>Dopingukontrollivorm 2/3</vt:lpstr>
      <vt:lpstr>Dopingukontrollivorm 2/3</vt:lpstr>
      <vt:lpstr>Sportlase õigused dopingukontrollis</vt:lpstr>
      <vt:lpstr>Sportlase kohustused dopingukontrollis</vt:lpstr>
      <vt:lpstr>Vereproov</vt:lpstr>
      <vt:lpstr>Kui kaua proove säilitatakse?</vt:lpstr>
      <vt:lpstr>Kui A-proov on positiivne …</vt:lpstr>
      <vt:lpstr>Kui proov on negatiivne …</vt:lpstr>
      <vt:lpstr>Küsimused ja vastused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Mikk_WORK</dc:creator>
  <cp:lastModifiedBy>Elina</cp:lastModifiedBy>
  <cp:revision>8</cp:revision>
  <dcterms:created xsi:type="dcterms:W3CDTF">2017-03-23T10:53:23Z</dcterms:created>
  <dcterms:modified xsi:type="dcterms:W3CDTF">2017-05-24T17:46:23Z</dcterms:modified>
</cp:coreProperties>
</file>